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578" r:id="rId2"/>
    <p:sldId id="740" r:id="rId3"/>
    <p:sldId id="741" r:id="rId4"/>
    <p:sldId id="743" r:id="rId5"/>
    <p:sldId id="752" r:id="rId6"/>
    <p:sldId id="744" r:id="rId7"/>
    <p:sldId id="745" r:id="rId8"/>
    <p:sldId id="753" r:id="rId9"/>
    <p:sldId id="746" r:id="rId10"/>
    <p:sldId id="738" r:id="rId11"/>
    <p:sldId id="748" r:id="rId12"/>
    <p:sldId id="749" r:id="rId13"/>
    <p:sldId id="736" r:id="rId14"/>
    <p:sldId id="739" r:id="rId15"/>
    <p:sldId id="750" r:id="rId16"/>
    <p:sldId id="751" r:id="rId17"/>
    <p:sldId id="544" r:id="rId18"/>
  </p:sldIdLst>
  <p:sldSz cx="9906000" cy="6858000" type="A4"/>
  <p:notesSz cx="6692900" cy="10047288"/>
  <p:custDataLst>
    <p:tags r:id="rId2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06">
          <p15:clr>
            <a:srgbClr val="A4A3A4"/>
          </p15:clr>
        </p15:guide>
        <p15:guide id="2" orient="horz">
          <p15:clr>
            <a:srgbClr val="A4A3A4"/>
          </p15:clr>
        </p15:guide>
        <p15:guide id="3" orient="horz" pos="3948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pos="4975">
          <p15:clr>
            <a:srgbClr val="A4A3A4"/>
          </p15:clr>
        </p15:guide>
        <p15:guide id="6" pos="142">
          <p15:clr>
            <a:srgbClr val="A4A3A4"/>
          </p15:clr>
        </p15:guide>
        <p15:guide id="7" pos="13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64">
          <p15:clr>
            <a:srgbClr val="A4A3A4"/>
          </p15:clr>
        </p15:guide>
        <p15:guide id="2" pos="21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8A"/>
    <a:srgbClr val="F49100"/>
    <a:srgbClr val="FF6600"/>
    <a:srgbClr val="FF3F00"/>
    <a:srgbClr val="FFA600"/>
    <a:srgbClr val="F2A377"/>
    <a:srgbClr val="FF3300"/>
    <a:srgbClr val="FF9900"/>
    <a:srgbClr val="8B8B8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763" autoAdjust="0"/>
    <p:restoredTop sz="84401" autoAdjust="0"/>
  </p:normalViewPr>
  <p:slideViewPr>
    <p:cSldViewPr snapToGrid="0">
      <p:cViewPr>
        <p:scale>
          <a:sx n="80" d="100"/>
          <a:sy n="80" d="100"/>
        </p:scale>
        <p:origin x="-222" y="-108"/>
      </p:cViewPr>
      <p:guideLst>
        <p:guide orient="horz" pos="1206"/>
        <p:guide orient="horz"/>
        <p:guide orient="horz" pos="3948"/>
        <p:guide orient="horz" pos="3521"/>
        <p:guide pos="4975"/>
        <p:guide pos="142"/>
        <p:guide pos="13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52" y="-90"/>
      </p:cViewPr>
      <p:guideLst>
        <p:guide orient="horz" pos="3164"/>
        <p:guide pos="21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5250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DFA8439-46CF-4356-9FF2-F2762756B5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436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0950" y="0"/>
            <a:ext cx="290036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7063" y="754063"/>
            <a:ext cx="5438775" cy="3767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9925" y="4772025"/>
            <a:ext cx="535305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42463"/>
            <a:ext cx="29003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9542463"/>
            <a:ext cx="29003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59FA185-2C78-41F5-AF57-682F772C04F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50344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7063" y="754063"/>
            <a:ext cx="5438775" cy="3767137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82884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Innovation fosters Leadership, fosters discussions.  </a:t>
            </a:r>
          </a:p>
          <a:p>
            <a:r>
              <a:rPr lang="en-US" b="1" i="1" dirty="0" smtClean="0"/>
              <a:t>Can Pall LS Sales</a:t>
            </a:r>
            <a:r>
              <a:rPr lang="en-US" b="1" i="1" baseline="0" dirty="0" smtClean="0"/>
              <a:t> Staff improve relationships for future R&amp;D?</a:t>
            </a: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AF77AF9-D777-4E70-A429-ACE1FCD22480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589AC0-B13C-4556-9684-D43A571F0A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368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Industry </a:t>
            </a:r>
          </a:p>
          <a:p>
            <a:endParaRPr lang="en-US" dirty="0" smtClean="0"/>
          </a:p>
          <a:p>
            <a:r>
              <a:rPr lang="en-US" dirty="0" smtClean="0"/>
              <a:t>All devices increased innovation </a:t>
            </a:r>
          </a:p>
          <a:p>
            <a:endParaRPr lang="en-US" dirty="0" smtClean="0"/>
          </a:p>
          <a:p>
            <a:r>
              <a:rPr lang="en-US" dirty="0" smtClean="0"/>
              <a:t>SS is a legacy,</a:t>
            </a:r>
            <a:r>
              <a:rPr lang="en-US" baseline="0" dirty="0" smtClean="0"/>
              <a:t> nobody wants </a:t>
            </a:r>
            <a:r>
              <a:rPr lang="en-US" baseline="0" dirty="0" smtClean="0">
                <a:sym typeface="Wingdings" panose="05000000000000000000" pitchFamily="2" charset="2"/>
              </a:rPr>
              <a:t> Consideration for hybrid systems 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err="1" smtClean="0">
                <a:sym typeface="Wingdings" panose="05000000000000000000" pitchFamily="2" charset="2"/>
              </a:rPr>
              <a:t>Disposalbe</a:t>
            </a:r>
            <a:r>
              <a:rPr lang="en-US" baseline="0" dirty="0" smtClean="0">
                <a:sym typeface="Wingdings" panose="05000000000000000000" pitchFamily="2" charset="2"/>
              </a:rPr>
              <a:t> purification is growing  it is our core competencies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AF77AF9-D777-4E70-A429-ACE1FCD22480}" type="datetime1">
              <a:rPr lang="en-US" smtClean="0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589AC0-B13C-4556-9684-D43A571F0A2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42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ndard-Titl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8468" y="5782080"/>
            <a:ext cx="1811916" cy="836269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438400"/>
            <a:ext cx="7099300" cy="1143000"/>
          </a:xfrm>
          <a:solidFill>
            <a:schemeClr val="bg1"/>
          </a:solidFill>
        </p:spPr>
        <p:txBody>
          <a:bodyPr/>
          <a:lstStyle>
            <a:lvl1pPr>
              <a:defRPr sz="3600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 altLang="zh-TW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733800"/>
            <a:ext cx="7086600" cy="1752600"/>
          </a:xfrm>
          <a:solidFill>
            <a:schemeClr val="bg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1800" baseline="0"/>
            </a:lvl1pPr>
          </a:lstStyle>
          <a:p>
            <a:r>
              <a:rPr lang="en-US" altLang="zh-TW" smtClean="0"/>
              <a:t>Click to edit Master subtitle style</a:t>
            </a:r>
            <a:endParaRPr lang="en-US" altLang="zh-TW" dirty="0"/>
          </a:p>
        </p:txBody>
      </p:sp>
      <p:cxnSp>
        <p:nvCxnSpPr>
          <p:cNvPr id="17" name="Straight Connector 16"/>
          <p:cNvCxnSpPr/>
          <p:nvPr userDrawn="1"/>
        </p:nvCxnSpPr>
        <p:spPr bwMode="auto">
          <a:xfrm>
            <a:off x="9412941" y="5836024"/>
            <a:ext cx="0" cy="847164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 userDrawn="1"/>
        </p:nvCxnSpPr>
        <p:spPr bwMode="auto">
          <a:xfrm>
            <a:off x="7897813" y="6535271"/>
            <a:ext cx="1837858" cy="13447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 userDrawn="1"/>
        </p:nvSpPr>
        <p:spPr>
          <a:xfrm>
            <a:off x="4719919" y="6165408"/>
            <a:ext cx="2823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Information when you need it</a:t>
            </a:r>
            <a:endParaRPr lang="en-US" sz="1600" dirty="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With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-No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188" y="404664"/>
            <a:ext cx="8137276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2956756"/>
            <a:ext cx="7099300" cy="944488"/>
          </a:xfrm>
        </p:spPr>
        <p:txBody>
          <a:bodyPr/>
          <a:lstStyle>
            <a:lvl1pPr algn="ctr">
              <a:defRPr sz="2800" b="1">
                <a:solidFill>
                  <a:srgbClr val="FF6600"/>
                </a:solidFill>
                <a:latin typeface="Arial Narrow" pitchFamily="34" charset="0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altLang="zh-TW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-Slide-With-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lumMod val="50000"/>
              <a:alpha val="3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 i="1" dirty="0"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438400"/>
            <a:ext cx="7099300" cy="1143000"/>
          </a:xfrm>
          <a:solidFill>
            <a:schemeClr val="bg1"/>
          </a:solidFill>
        </p:spPr>
        <p:txBody>
          <a:bodyPr/>
          <a:lstStyle>
            <a:lvl1pPr>
              <a:defRPr sz="3600"/>
            </a:lvl1pPr>
          </a:lstStyle>
          <a:p>
            <a:r>
              <a:rPr lang="en-US" altLang="zh-TW" smtClean="0"/>
              <a:t>Click to edit Master title style</a:t>
            </a:r>
            <a:endParaRPr lang="en-US" altLang="zh-TW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730255"/>
            <a:ext cx="7086600" cy="1752600"/>
          </a:xfrm>
          <a:solidFill>
            <a:schemeClr val="bg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1800" baseline="0"/>
            </a:lvl1pPr>
          </a:lstStyle>
          <a:p>
            <a:r>
              <a:rPr lang="en-US" altLang="zh-TW" smtClean="0"/>
              <a:t>Click to edit Master subtitle style</a:t>
            </a:r>
            <a:endParaRPr lang="en-US" altLang="zh-TW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170021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buNone/>
              <a:defRPr sz="1800"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 dirty="0" smtClean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1574" y="5616482"/>
            <a:ext cx="1811916" cy="836269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715064" y="6396335"/>
            <a:ext cx="29995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Confidential-Not for distribution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LAYOU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61122"/>
            <a:ext cx="7162800" cy="914400"/>
          </a:xfrm>
          <a:solidFill>
            <a:schemeClr val="bg1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76400"/>
            <a:ext cx="7162800" cy="46482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 dirty="0" smtClean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1574" y="5616482"/>
            <a:ext cx="1811916" cy="8362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Content - Pictures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61122"/>
            <a:ext cx="7162800" cy="914400"/>
          </a:xfrm>
          <a:solidFill>
            <a:schemeClr val="bg1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76400"/>
            <a:ext cx="7162800" cy="4648200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 dirty="0" smtClean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9938" y="1676400"/>
            <a:ext cx="1719471" cy="46482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1574" y="5616482"/>
            <a:ext cx="1811916" cy="8362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large table-Graph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61122"/>
            <a:ext cx="7162800" cy="914400"/>
          </a:xfrm>
          <a:solidFill>
            <a:schemeClr val="bg1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136" y="1676400"/>
            <a:ext cx="8688064" cy="4648200"/>
          </a:xfrm>
          <a:solidFill>
            <a:schemeClr val="bg1"/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1574" y="5616482"/>
            <a:ext cx="1811916" cy="8362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-Column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61122"/>
            <a:ext cx="7162800" cy="914400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676400"/>
            <a:ext cx="3505200" cy="4648200"/>
          </a:xfrm>
          <a:solidFill>
            <a:schemeClr val="bg1"/>
          </a:solidFill>
        </p:spPr>
        <p:txBody>
          <a:bodyPr/>
          <a:lstStyle>
            <a:lvl1pPr>
              <a:defRPr sz="2200"/>
            </a:lvl1pPr>
            <a:lvl2pPr marL="622300" indent="-285750">
              <a:defRPr sz="2000"/>
            </a:lvl2pPr>
            <a:lvl3pPr marL="893763" indent="-228600">
              <a:defRPr sz="1800"/>
            </a:lvl3pPr>
            <a:lvl4pPr marL="1165225" indent="-228600">
              <a:defRPr sz="1600"/>
            </a:lvl4pPr>
            <a:lvl5pPr marL="14351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5061" y="1676400"/>
            <a:ext cx="3505200" cy="4648200"/>
          </a:xfrm>
          <a:solidFill>
            <a:schemeClr val="bg1"/>
          </a:solidFill>
        </p:spPr>
        <p:txBody>
          <a:bodyPr/>
          <a:lstStyle>
            <a:lvl1pPr>
              <a:defRPr sz="2200"/>
            </a:lvl1pPr>
            <a:lvl2pPr marL="622300" indent="-285750">
              <a:defRPr sz="2000"/>
            </a:lvl2pPr>
            <a:lvl3pPr marL="893763" indent="-228600">
              <a:defRPr sz="1800"/>
            </a:lvl3pPr>
            <a:lvl4pPr marL="1165225" indent="-228600">
              <a:defRPr sz="1600"/>
            </a:lvl4pPr>
            <a:lvl5pPr marL="14351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altLang="zh-TW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-Logo-Title-Safe-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-Logo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your title should not exceed 2 lines. font is set to </a:t>
            </a:r>
            <a:r>
              <a:rPr lang="en-US" altLang="zh-TW" dirty="0" err="1" smtClean="0"/>
              <a:t>arial</a:t>
            </a:r>
            <a:r>
              <a:rPr lang="en-US" altLang="zh-TW" dirty="0" smtClean="0"/>
              <a:t> black – all caps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676400"/>
            <a:ext cx="716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Body copy level 1. Do not alter bullet points</a:t>
            </a:r>
          </a:p>
          <a:p>
            <a:pPr lvl="1"/>
            <a:r>
              <a:rPr lang="en-US" altLang="zh-TW" smtClean="0"/>
              <a:t>Body copy level 2. Do not alter bullet points</a:t>
            </a:r>
          </a:p>
          <a:p>
            <a:pPr lvl="2"/>
            <a:r>
              <a:rPr lang="en-US" altLang="zh-TW" smtClean="0"/>
              <a:t>Body copy level 3. Do not alter bullet points</a:t>
            </a:r>
          </a:p>
          <a:p>
            <a:pPr lvl="3"/>
            <a:r>
              <a:rPr lang="en-US" altLang="zh-TW" smtClean="0"/>
              <a:t>Body copy level 4. Do not alter bullet points</a:t>
            </a:r>
          </a:p>
          <a:p>
            <a:pPr lvl="4"/>
            <a:r>
              <a:rPr lang="en-US" altLang="zh-TW" smtClean="0"/>
              <a:t>Body copy level 5. Do not alter bullet points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9369425" y="647700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fld id="{92357154-DC69-49A4-A0A3-26726008C8F1}" type="slidenum">
              <a:rPr lang="zh-TW" altLang="en-US" sz="800">
                <a:latin typeface="Arial" charset="0"/>
                <a:ea typeface="新細明體" charset="-120"/>
                <a:cs typeface="+mn-cs"/>
              </a:rPr>
              <a:pPr eaLnBrk="0" hangingPunct="0">
                <a:defRPr/>
              </a:pPr>
              <a:t>‹#›</a:t>
            </a:fld>
            <a:endParaRPr lang="en-US" altLang="zh-TW" sz="1400"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52400" y="6477000"/>
            <a:ext cx="9505950" cy="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>
              <a:latin typeface="Times New Roman" pitchFamily="18" charset="0"/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9372600" y="1676400"/>
            <a:ext cx="0" cy="502920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GB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F00"/>
        </a:buClr>
        <a:buFont typeface="Wingdings" pitchFamily="1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F00"/>
        </a:buClr>
        <a:buSzPct val="100000"/>
        <a:buFont typeface="Symbol" charset="2"/>
        <a:buChar char="·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F00"/>
        </a:buClr>
        <a:buChar char="–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FF3F00"/>
        </a:buClr>
        <a:buChar char="»"/>
        <a:defRPr sz="14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FF3F00"/>
        </a:buClr>
        <a:buChar char="»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anger@bioplanassociate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ioplanassociates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590489" y="1669116"/>
            <a:ext cx="8194488" cy="1955800"/>
          </a:xfrm>
        </p:spPr>
        <p:txBody>
          <a:bodyPr/>
          <a:lstStyle/>
          <a:p>
            <a:r>
              <a:rPr lang="en-US" sz="2800" b="1" dirty="0" smtClean="0"/>
              <a:t>Trends in Single-use </a:t>
            </a:r>
            <a:r>
              <a:rPr lang="en-US" sz="2800" b="1" dirty="0" smtClean="0"/>
              <a:t>BIOPROCESSING </a:t>
            </a:r>
            <a:br>
              <a:rPr lang="en-US" sz="2800" b="1" dirty="0" smtClean="0"/>
            </a:br>
            <a:r>
              <a:rPr lang="en-US" sz="2800" b="1" i="1" dirty="0" smtClean="0"/>
              <a:t>2D </a:t>
            </a:r>
            <a:r>
              <a:rPr lang="en-US" sz="2800" b="1" i="1" dirty="0" smtClean="0"/>
              <a:t>BAGS </a:t>
            </a:r>
            <a:r>
              <a:rPr lang="en-US" sz="2800" b="1" i="1" dirty="0" smtClean="0"/>
              <a:t>Analysis</a:t>
            </a:r>
            <a:endParaRPr lang="en-US" sz="2000" i="1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746405" y="4142813"/>
            <a:ext cx="7086600" cy="2124637"/>
          </a:xfrm>
          <a:noFill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b="1" i="1" dirty="0" smtClean="0"/>
              <a:t>BioPlan Associates, Inc.</a:t>
            </a: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2275 Research Blvd, Suite 500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Rockville, MD 20850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301-921-5979</a:t>
            </a:r>
          </a:p>
          <a:p>
            <a:pPr>
              <a:spcBef>
                <a:spcPts val="0"/>
              </a:spcBef>
            </a:pPr>
            <a:r>
              <a:rPr lang="en-US" sz="1400" u="sng" dirty="0" smtClean="0">
                <a:hlinkClick r:id="rId3"/>
              </a:rPr>
              <a:t>elanger@bioplanassociates.com</a:t>
            </a: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u="sng" dirty="0" smtClean="0">
                <a:hlinkClick r:id="rId4"/>
              </a:rPr>
              <a:t>www.bioplanassociates.com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-1"/>
            <a:ext cx="9906000" cy="111442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Single-use Bags</a:t>
            </a:r>
          </a:p>
          <a:p>
            <a:pPr algn="ctr" eaLnBrk="0" hangingPunct="0">
              <a:defRPr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April 2015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191491" y="2631143"/>
            <a:ext cx="6885273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MACRO TRENDS IN BIOPHARMA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169" y="392723"/>
            <a:ext cx="7162800" cy="914400"/>
          </a:xfrm>
        </p:spPr>
        <p:txBody>
          <a:bodyPr/>
          <a:lstStyle/>
          <a:p>
            <a:r>
              <a:rPr lang="en-US" dirty="0" smtClean="0"/>
              <a:t>BIOPHARMA </a:t>
            </a:r>
            <a:r>
              <a:rPr lang="en-US" dirty="0" smtClean="0"/>
              <a:t>MARKET Growth: </a:t>
            </a:r>
            <a:br>
              <a:rPr lang="en-US" dirty="0" smtClean="0"/>
            </a:br>
            <a:r>
              <a:rPr lang="en-US" sz="1800" i="1" dirty="0" smtClean="0"/>
              <a:t>Defining Growth in Single-use Bioprocessing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22584"/>
            <a:ext cx="7162800" cy="3338185"/>
          </a:xfrm>
        </p:spPr>
        <p:txBody>
          <a:bodyPr/>
          <a:lstStyle/>
          <a:p>
            <a:r>
              <a:rPr lang="en-US" dirty="0" smtClean="0"/>
              <a:t>Biopharma (drug) market &gt;$165 billion/year</a:t>
            </a:r>
          </a:p>
          <a:p>
            <a:r>
              <a:rPr lang="en-US" dirty="0" smtClean="0"/>
              <a:t>15% growth</a:t>
            </a:r>
          </a:p>
          <a:p>
            <a:r>
              <a:rPr lang="en-US" dirty="0" smtClean="0"/>
              <a:t>Bioprocess supply (supplies to biopharma manufacturers) an $11 billion industry</a:t>
            </a:r>
          </a:p>
          <a:p>
            <a:endParaRPr lang="en-US" dirty="0" smtClean="0"/>
          </a:p>
          <a:p>
            <a:endParaRPr lang="en-US" sz="16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6457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185" y="392723"/>
            <a:ext cx="7162800" cy="914400"/>
          </a:xfrm>
        </p:spPr>
        <p:txBody>
          <a:bodyPr/>
          <a:lstStyle/>
          <a:p>
            <a:r>
              <a:rPr lang="en-US" dirty="0" smtClean="0"/>
              <a:t>FACILITY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Multi-product facilities “Flexible Facilities”</a:t>
            </a:r>
          </a:p>
          <a:p>
            <a:r>
              <a:rPr lang="en-US" dirty="0" smtClean="0"/>
              <a:t>Mostly single-use</a:t>
            </a:r>
          </a:p>
          <a:p>
            <a:r>
              <a:rPr lang="en-US" dirty="0" smtClean="0"/>
              <a:t>More continuous processing</a:t>
            </a:r>
          </a:p>
          <a:p>
            <a:r>
              <a:rPr lang="en-US" dirty="0" smtClean="0"/>
              <a:t>More focus on productivity</a:t>
            </a:r>
          </a:p>
          <a:p>
            <a:r>
              <a:rPr lang="en-US" dirty="0" smtClean="0"/>
              <a:t>More interest in automation</a:t>
            </a:r>
          </a:p>
          <a:p>
            <a:r>
              <a:rPr lang="en-US" dirty="0" smtClean="0"/>
              <a:t>More monitoring</a:t>
            </a:r>
          </a:p>
          <a:p>
            <a:r>
              <a:rPr lang="en-US" dirty="0" smtClean="0"/>
              <a:t>More modeling</a:t>
            </a:r>
          </a:p>
          <a:p>
            <a:endParaRPr lang="en-US" dirty="0" smtClean="0"/>
          </a:p>
          <a:p>
            <a:endParaRPr lang="en-US" sz="16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56641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 Development Areas of Interest </a:t>
            </a:r>
            <a:r>
              <a:rPr lang="en-US" sz="1800" i="1" dirty="0" smtClean="0"/>
              <a:t>(</a:t>
            </a:r>
            <a:r>
              <a:rPr lang="en-US" sz="1800" i="1" dirty="0" smtClean="0"/>
              <a:t>suppliers to focus development on)</a:t>
            </a:r>
            <a:endParaRPr lang="en-US" sz="18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0522"/>
          <a:stretch>
            <a:fillRect/>
          </a:stretch>
        </p:blipFill>
        <p:spPr bwMode="auto">
          <a:xfrm>
            <a:off x="704304" y="1570037"/>
            <a:ext cx="8636919" cy="476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40852" y="3278586"/>
            <a:ext cx="3588989" cy="360526"/>
          </a:xfrm>
          <a:prstGeom prst="ellipse">
            <a:avLst/>
          </a:prstGeom>
          <a:solidFill>
            <a:srgbClr val="00B0F0">
              <a:alpha val="15000"/>
            </a:srgbClr>
          </a:solidFill>
          <a:ln w="9525">
            <a:solidFill>
              <a:srgbClr val="5F95AA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US" sz="2400">
              <a:ea typeface="ヒラギノ角ゴ Pro W3" pitchFamily="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0746" y="6267450"/>
            <a:ext cx="67919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n-lt"/>
              </a:rPr>
              <a:t>Source: 11</a:t>
            </a:r>
            <a:r>
              <a:rPr lang="en-US" sz="1050" baseline="30000" dirty="0" smtClean="0">
                <a:latin typeface="+mn-lt"/>
              </a:rPr>
              <a:t>th</a:t>
            </a:r>
            <a:r>
              <a:rPr lang="en-US" sz="1050" dirty="0" smtClean="0">
                <a:latin typeface="+mn-lt"/>
              </a:rPr>
              <a:t> Annual Report and Survey of Biopharmaceutical Manufacturing Capacity and Productions, 2014</a:t>
            </a:r>
            <a:endParaRPr lang="en-US" sz="105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038350" y="260723"/>
            <a:ext cx="7656116" cy="850900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New Downstream processing solutions in 2014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57475" y="1111623"/>
            <a:ext cx="4591050" cy="52367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0746" y="6086784"/>
            <a:ext cx="67919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n-lt"/>
              </a:rPr>
              <a:t>Source: 11</a:t>
            </a:r>
            <a:r>
              <a:rPr lang="en-US" sz="1050" baseline="30000" dirty="0" smtClean="0">
                <a:latin typeface="+mn-lt"/>
              </a:rPr>
              <a:t>th</a:t>
            </a:r>
            <a:r>
              <a:rPr lang="en-US" sz="1050" dirty="0" smtClean="0">
                <a:latin typeface="+mn-lt"/>
              </a:rPr>
              <a:t> Annual Report and Survey of Biopharmaceutical Manufacturing Capacity and Productions, 2014</a:t>
            </a:r>
            <a:endParaRPr lang="en-US" sz="105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789" y="272715"/>
            <a:ext cx="7099300" cy="1143000"/>
          </a:xfrm>
        </p:spPr>
        <p:txBody>
          <a:bodyPr/>
          <a:lstStyle/>
          <a:p>
            <a:r>
              <a:rPr lang="en-US" sz="2400" dirty="0" smtClean="0"/>
              <a:t>New products demanded by BioPharma Top 4 of 21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4789" y="2163679"/>
            <a:ext cx="7200900" cy="2362200"/>
          </a:xfrm>
          <a:prstGeom prst="rect">
            <a:avLst/>
          </a:prstGeom>
        </p:spPr>
      </p:pic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12232" y="4036575"/>
            <a:ext cx="2621357" cy="489304"/>
          </a:xfrm>
          <a:prstGeom prst="ellipse">
            <a:avLst/>
          </a:prstGeom>
          <a:solidFill>
            <a:srgbClr val="00B0F0">
              <a:alpha val="15000"/>
            </a:srgbClr>
          </a:solidFill>
          <a:ln w="9525">
            <a:solidFill>
              <a:srgbClr val="5F95AA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US" sz="2400">
              <a:ea typeface="ヒラギノ角ゴ Pro W3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621" y="5906659"/>
            <a:ext cx="67919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n-lt"/>
              </a:rPr>
              <a:t>Source: 11</a:t>
            </a:r>
            <a:r>
              <a:rPr lang="en-US" sz="1050" baseline="30000" dirty="0" smtClean="0">
                <a:latin typeface="+mn-lt"/>
              </a:rPr>
              <a:t>th</a:t>
            </a:r>
            <a:r>
              <a:rPr lang="en-US" sz="1050" dirty="0" smtClean="0">
                <a:latin typeface="+mn-lt"/>
              </a:rPr>
              <a:t> Annual Report and Survey of Biopharmaceutical Manufacturing Capacity and Productions, 2014</a:t>
            </a:r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48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789" y="934453"/>
            <a:ext cx="7099300" cy="1143000"/>
          </a:xfrm>
        </p:spPr>
        <p:txBody>
          <a:bodyPr/>
          <a:lstStyle/>
          <a:p>
            <a:r>
              <a:rPr lang="en-US" sz="2400" dirty="0" smtClean="0"/>
              <a:t>Top New Technologies vendors working on 2011-2014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275" y="2262187"/>
            <a:ext cx="8553450" cy="2803108"/>
          </a:xfrm>
          <a:prstGeom prst="rect">
            <a:avLst/>
          </a:prstGeom>
        </p:spPr>
      </p:pic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10653" y="3278586"/>
            <a:ext cx="2346158" cy="360526"/>
          </a:xfrm>
          <a:prstGeom prst="ellipse">
            <a:avLst/>
          </a:prstGeom>
          <a:solidFill>
            <a:srgbClr val="00B0F0">
              <a:alpha val="15000"/>
            </a:srgbClr>
          </a:solidFill>
          <a:ln w="9525">
            <a:solidFill>
              <a:srgbClr val="5F95AA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US" sz="2400">
              <a:ea typeface="ヒラギノ角ゴ Pro W3" pitchFamily="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567" y="5837402"/>
            <a:ext cx="67919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n-lt"/>
              </a:rPr>
              <a:t>Source: 11</a:t>
            </a:r>
            <a:r>
              <a:rPr lang="en-US" sz="1050" baseline="30000" dirty="0" smtClean="0">
                <a:latin typeface="+mn-lt"/>
              </a:rPr>
              <a:t>th</a:t>
            </a:r>
            <a:r>
              <a:rPr lang="en-US" sz="1050" dirty="0" smtClean="0">
                <a:latin typeface="+mn-lt"/>
              </a:rPr>
              <a:t> Annual Report and Survey of Biopharmaceutical Manufacturing Capacity and Productions, 2014</a:t>
            </a:r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85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8293" y="2846388"/>
            <a:ext cx="8420100" cy="2743200"/>
          </a:xfrm>
        </p:spPr>
        <p:txBody>
          <a:bodyPr>
            <a:normAutofit fontScale="85000" lnSpcReduction="20000"/>
          </a:bodyPr>
          <a:lstStyle/>
          <a:p>
            <a:pPr marL="457200" indent="-171450" eaLnBrk="1" hangingPunct="1">
              <a:defRPr/>
            </a:pPr>
            <a:r>
              <a:rPr lang="en-US" sz="2000" dirty="0" smtClean="0">
                <a:cs typeface="+mn-cs"/>
              </a:rPr>
              <a:t>Custom analysis, biopharma life sciences since 1989</a:t>
            </a:r>
          </a:p>
          <a:p>
            <a:pPr marL="457200" indent="-171450" eaLnBrk="1" hangingPunct="1">
              <a:defRPr/>
            </a:pPr>
            <a:r>
              <a:rPr lang="en-US" sz="2000" dirty="0" smtClean="0">
                <a:cs typeface="+mn-cs"/>
              </a:rPr>
              <a:t>Publications, annual reports, peer-reviewed studies</a:t>
            </a:r>
          </a:p>
          <a:p>
            <a:pPr marL="457200" indent="-171450" eaLnBrk="1" hangingPunct="1">
              <a:defRPr/>
            </a:pPr>
            <a:r>
              <a:rPr lang="en-US" sz="2000" dirty="0" smtClean="0">
                <a:cs typeface="+mn-cs"/>
              </a:rPr>
              <a:t>Commercialization programs</a:t>
            </a:r>
          </a:p>
          <a:p>
            <a:pPr marL="0" indent="0" eaLnBrk="1" hangingPunct="1">
              <a:buFontTx/>
              <a:buNone/>
              <a:defRPr/>
            </a:pPr>
            <a:endParaRPr lang="en-US" sz="1400" i="1" dirty="0" smtClean="0">
              <a:cs typeface="+mn-cs"/>
            </a:endParaRPr>
          </a:p>
          <a:p>
            <a:pPr marL="457200" indent="0" eaLnBrk="1" hangingPunct="1">
              <a:buFontTx/>
              <a:buNone/>
              <a:defRPr/>
            </a:pPr>
            <a:r>
              <a:rPr lang="en-US" sz="1800" i="1" dirty="0" smtClean="0">
                <a:cs typeface="+mn-cs"/>
              </a:rPr>
              <a:t>BioPlan Associates, Inc.</a:t>
            </a:r>
            <a:endParaRPr lang="en-US" sz="1800" dirty="0" smtClean="0">
              <a:cs typeface="+mn-cs"/>
            </a:endParaRPr>
          </a:p>
          <a:p>
            <a:pPr marL="457200" indent="0" eaLnBrk="1" hangingPunct="1">
              <a:buFontTx/>
              <a:buNone/>
              <a:defRPr/>
            </a:pPr>
            <a:r>
              <a:rPr lang="en-US" sz="1800" dirty="0" smtClean="0">
                <a:cs typeface="+mn-cs"/>
              </a:rPr>
              <a:t>2275 Research Blvd, Suite 500</a:t>
            </a:r>
          </a:p>
          <a:p>
            <a:pPr marL="457200" indent="0" eaLnBrk="1" hangingPunct="1">
              <a:buFontTx/>
              <a:buNone/>
              <a:defRPr/>
            </a:pPr>
            <a:r>
              <a:rPr lang="en-US" sz="1800" dirty="0" smtClean="0">
                <a:cs typeface="+mn-cs"/>
              </a:rPr>
              <a:t>Rockville, MD 20850</a:t>
            </a:r>
          </a:p>
          <a:p>
            <a:pPr marL="457200" indent="0" eaLnBrk="1" hangingPunct="1">
              <a:buFontTx/>
              <a:buNone/>
              <a:defRPr/>
            </a:pPr>
            <a:r>
              <a:rPr lang="en-US" sz="1800" dirty="0" smtClean="0">
                <a:cs typeface="+mn-cs"/>
              </a:rPr>
              <a:t>www.bioplanassociates.com</a:t>
            </a:r>
          </a:p>
          <a:p>
            <a:pPr marL="457200" indent="0" eaLnBrk="1" hangingPunct="1">
              <a:buFontTx/>
              <a:buNone/>
              <a:defRPr/>
            </a:pPr>
            <a:r>
              <a:rPr lang="en-US" sz="1800" dirty="0" smtClean="0">
                <a:cs typeface="+mn-cs"/>
              </a:rPr>
              <a:t>301-921-5979</a:t>
            </a:r>
          </a:p>
          <a:p>
            <a:pPr marL="457200" indent="0" eaLnBrk="1" hangingPunct="1">
              <a:buFontTx/>
              <a:buNone/>
              <a:defRPr/>
            </a:pPr>
            <a:endParaRPr lang="en-US" sz="2000" dirty="0" smtClean="0">
              <a:cs typeface="+mn-cs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85900"/>
            <a:ext cx="8915400" cy="676275"/>
          </a:xfrm>
          <a:solidFill>
            <a:srgbClr val="494949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About BioPlan Associates, Inc.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1940" y="4002741"/>
            <a:ext cx="31369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 of its ongoing evaluation of the bioprocessing industry, BioPlan </a:t>
            </a:r>
            <a:r>
              <a:rPr lang="en-US" dirty="0" smtClean="0"/>
              <a:t>Associates, Inc. </a:t>
            </a:r>
            <a:r>
              <a:rPr lang="en-US" dirty="0" smtClean="0"/>
              <a:t>reviewed single-use 2D bags, </a:t>
            </a:r>
            <a:r>
              <a:rPr lang="en-US" dirty="0" smtClean="0"/>
              <a:t>and </a:t>
            </a:r>
            <a:r>
              <a:rPr lang="en-US" dirty="0" smtClean="0"/>
              <a:t>their </a:t>
            </a:r>
            <a:r>
              <a:rPr lang="en-US" dirty="0" smtClean="0"/>
              <a:t>importance </a:t>
            </a:r>
            <a:r>
              <a:rPr lang="en-US" dirty="0" smtClean="0"/>
              <a:t>to bioprocessing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summary analysis is provided </a:t>
            </a:r>
            <a:r>
              <a:rPr lang="en-US" dirty="0" smtClean="0"/>
              <a:t>as a confidential review of this staple bioprocessing device to </a:t>
            </a:r>
            <a:r>
              <a:rPr lang="en-US" dirty="0" smtClean="0"/>
              <a:t>participants in this study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1319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21169"/>
            <a:ext cx="7099300" cy="11430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summary of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689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evaluated current issues associated with 20L or smaller 2D bags currently being used in biopharmaceutical manufacturing.</a:t>
            </a:r>
            <a:endParaRPr lang="en-US" dirty="0"/>
          </a:p>
          <a:p>
            <a:r>
              <a:rPr lang="en-US" dirty="0" smtClean="0"/>
              <a:t>We reviewed current trends, problems and potential improvements associated with these devices.  The findings can be considered relevant to other ‘staple’ SUS devices.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4519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Respondents </a:t>
            </a:r>
            <a:r>
              <a:rPr lang="en-US" dirty="0" smtClean="0"/>
              <a:t>described issues </a:t>
            </a:r>
            <a:r>
              <a:rPr lang="en-US" dirty="0" smtClean="0"/>
              <a:t>and problems they typically see with their current </a:t>
            </a:r>
            <a:r>
              <a:rPr lang="en-US" dirty="0" smtClean="0"/>
              <a:t>20L </a:t>
            </a:r>
            <a:r>
              <a:rPr lang="en-US" dirty="0" smtClean="0"/>
              <a:t>and smaller 2D.  Problems included:</a:t>
            </a:r>
            <a:endParaRPr lang="en-US" dirty="0" smtClean="0"/>
          </a:p>
          <a:p>
            <a:pPr lvl="1"/>
            <a:r>
              <a:rPr lang="en-US" sz="2400" dirty="0" smtClean="0"/>
              <a:t>Looseness/breakage </a:t>
            </a:r>
            <a:r>
              <a:rPr lang="en-US" sz="2400" dirty="0" smtClean="0"/>
              <a:t>of connections</a:t>
            </a:r>
          </a:p>
          <a:p>
            <a:pPr lvl="1"/>
            <a:r>
              <a:rPr lang="en-US" sz="2400" dirty="0" smtClean="0"/>
              <a:t>Poor </a:t>
            </a:r>
            <a:r>
              <a:rPr lang="en-US" sz="2400" dirty="0" smtClean="0"/>
              <a:t>positioning of </a:t>
            </a:r>
            <a:r>
              <a:rPr lang="en-US" sz="2400" dirty="0" smtClean="0"/>
              <a:t>ports</a:t>
            </a:r>
            <a:endParaRPr lang="en-US" sz="2400" dirty="0" smtClean="0"/>
          </a:p>
          <a:p>
            <a:pPr lvl="1"/>
            <a:r>
              <a:rPr lang="en-US" sz="2400" dirty="0" smtClean="0"/>
              <a:t>Lack of </a:t>
            </a:r>
            <a:r>
              <a:rPr lang="en-US" sz="2400" dirty="0" smtClean="0"/>
              <a:t>robustness</a:t>
            </a:r>
            <a:endParaRPr lang="en-US" sz="2400" dirty="0" smtClean="0"/>
          </a:p>
          <a:p>
            <a:pPr lvl="1"/>
            <a:r>
              <a:rPr lang="en-US" sz="2400" dirty="0" smtClean="0"/>
              <a:t>Leachables/Extractables</a:t>
            </a:r>
          </a:p>
          <a:p>
            <a:pPr lvl="1"/>
            <a:r>
              <a:rPr lang="en-US" sz="2400" dirty="0" smtClean="0"/>
              <a:t>Supply </a:t>
            </a:r>
            <a:r>
              <a:rPr lang="en-US" sz="2400" dirty="0" smtClean="0"/>
              <a:t>chain issues</a:t>
            </a:r>
          </a:p>
          <a:p>
            <a:r>
              <a:rPr lang="en-US" dirty="0" smtClean="0"/>
              <a:t>These issues have been </a:t>
            </a:r>
            <a:r>
              <a:rPr lang="en-US" dirty="0" smtClean="0"/>
              <a:t>quantified in prior studies. Here, we also assess the industry’s satisfaction with current product developments.</a:t>
            </a:r>
            <a:endParaRPr lang="en-US" sz="24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19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evaluated the need within the biopharma manufacturing industry for </a:t>
            </a:r>
            <a:r>
              <a:rPr lang="en-US" dirty="0" smtClean="0"/>
              <a:t>improvements in these common biomanufacturing devices.</a:t>
            </a:r>
            <a:endParaRPr lang="en-US" dirty="0" smtClean="0"/>
          </a:p>
          <a:p>
            <a:r>
              <a:rPr lang="en-US" dirty="0" smtClean="0"/>
              <a:t>Typically, respondents find current bags to be acceptable. But sought a variety of additional attributes, including:</a:t>
            </a:r>
            <a:endParaRPr lang="en-US" dirty="0" smtClean="0"/>
          </a:p>
          <a:p>
            <a:pPr lvl="1"/>
            <a:r>
              <a:rPr lang="en-US" sz="2400" dirty="0" smtClean="0"/>
              <a:t>Better freezing capabilities</a:t>
            </a:r>
          </a:p>
          <a:p>
            <a:pPr lvl="1"/>
            <a:r>
              <a:rPr lang="en-US" sz="2400" dirty="0" smtClean="0"/>
              <a:t>Simpler handling/transport options</a:t>
            </a:r>
          </a:p>
          <a:p>
            <a:pPr lvl="1"/>
            <a:r>
              <a:rPr lang="en-US" sz="2400" dirty="0" smtClean="0"/>
              <a:t>Better port locations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71956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in better 2D </a:t>
            </a:r>
            <a:r>
              <a:rPr lang="en-US" dirty="0" smtClean="0"/>
              <a:t>bags </a:t>
            </a:r>
            <a:r>
              <a:rPr lang="en-US" dirty="0" smtClean="0"/>
              <a:t>was generally positive. However, there were few universally interesting or desired attributes.  </a:t>
            </a:r>
          </a:p>
          <a:p>
            <a:r>
              <a:rPr lang="en-US" dirty="0" smtClean="0"/>
              <a:t>Essentially, </a:t>
            </a:r>
            <a:r>
              <a:rPr lang="en-US" dirty="0" smtClean="0"/>
              <a:t>individual end-users seek individual, not easily categorized improvements.</a:t>
            </a:r>
          </a:p>
          <a:p>
            <a:r>
              <a:rPr lang="en-US" dirty="0" smtClean="0"/>
              <a:t>As individual, i</a:t>
            </a:r>
            <a:r>
              <a:rPr lang="en-US" dirty="0" smtClean="0"/>
              <a:t>ncremental improvements few would be of </a:t>
            </a:r>
            <a:r>
              <a:rPr lang="en-US" dirty="0" smtClean="0"/>
              <a:t>very broad </a:t>
            </a:r>
            <a:r>
              <a:rPr lang="en-US" dirty="0" smtClean="0"/>
              <a:t>interest, but collectively, </a:t>
            </a:r>
            <a:r>
              <a:rPr lang="en-US" dirty="0" smtClean="0"/>
              <a:t>a ‘better’ bag technology would be seen as a step forward for SUS technologies.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5842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key finding regarding customization or individualization of 2D bags is that because most all large </a:t>
            </a:r>
            <a:r>
              <a:rPr lang="en-US" dirty="0" smtClean="0"/>
              <a:t>companies </a:t>
            </a:r>
            <a:r>
              <a:rPr lang="en-US" dirty="0" smtClean="0"/>
              <a:t>seek to standardize their materials usage, the more a device can be standardized, the better it may be accepted.</a:t>
            </a:r>
          </a:p>
          <a:p>
            <a:r>
              <a:rPr lang="en-US" dirty="0" smtClean="0"/>
              <a:t>A more standardized device profile, and the availability </a:t>
            </a:r>
            <a:r>
              <a:rPr lang="en-US" dirty="0" smtClean="0"/>
              <a:t>of a full product line </a:t>
            </a:r>
            <a:r>
              <a:rPr lang="en-US" dirty="0" smtClean="0"/>
              <a:t>(sizes) would </a:t>
            </a:r>
            <a:r>
              <a:rPr lang="en-US" dirty="0" smtClean="0"/>
              <a:t>be </a:t>
            </a:r>
            <a:r>
              <a:rPr lang="en-US" dirty="0" smtClean="0"/>
              <a:t>useful to both </a:t>
            </a:r>
            <a:r>
              <a:rPr lang="en-US" dirty="0" smtClean="0"/>
              <a:t>large and small companies</a:t>
            </a:r>
          </a:p>
          <a:p>
            <a:r>
              <a:rPr lang="en-US" dirty="0" smtClean="0"/>
              <a:t>Further, a more universal </a:t>
            </a:r>
            <a:r>
              <a:rPr lang="en-US" dirty="0" smtClean="0"/>
              <a:t>2D bag design would be </a:t>
            </a:r>
            <a:r>
              <a:rPr lang="en-US" dirty="0" smtClean="0"/>
              <a:t>considered useful </a:t>
            </a:r>
            <a:r>
              <a:rPr lang="en-US" dirty="0" smtClean="0"/>
              <a:t>and cost-effective </a:t>
            </a:r>
            <a:r>
              <a:rPr lang="en-US" dirty="0" smtClean="0"/>
              <a:t>to end-users.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58427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bags can be considered a staple of the bioprocessing industry. Most companies use these for a variety of applications.  </a:t>
            </a:r>
          </a:p>
          <a:p>
            <a:r>
              <a:rPr lang="en-US" dirty="0" smtClean="0"/>
              <a:t>Although some feel these devices are moving  toward ‘commodity’ status, there is a need for improvements in product quality, performance and cost.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820434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GS-EXPANDED">
  <a:themeElements>
    <a:clrScheme name="SGS">
      <a:dk1>
        <a:srgbClr val="363636"/>
      </a:dk1>
      <a:lt1>
        <a:srgbClr val="FFFFFF"/>
      </a:lt1>
      <a:dk2>
        <a:srgbClr val="363636"/>
      </a:dk2>
      <a:lt2>
        <a:srgbClr val="FFFFFF"/>
      </a:lt2>
      <a:accent1>
        <a:srgbClr val="363636"/>
      </a:accent1>
      <a:accent2>
        <a:srgbClr val="848685"/>
      </a:accent2>
      <a:accent3>
        <a:srgbClr val="FFFFFF"/>
      </a:accent3>
      <a:accent4>
        <a:srgbClr val="FF6600"/>
      </a:accent4>
      <a:accent5>
        <a:srgbClr val="BCBCBC"/>
      </a:accent5>
      <a:accent6>
        <a:srgbClr val="CB3323"/>
      </a:accent6>
      <a:hlink>
        <a:srgbClr val="FF6600"/>
      </a:hlink>
      <a:folHlink>
        <a:srgbClr val="595959"/>
      </a:folHlink>
    </a:clrScheme>
    <a:fontScheme name="_SGS_TEMPLATE-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_SGS_TEMPLA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GS_TEMPLATE-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SGS_TEMPLATE-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GS_TEMPLATE-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GS_TEMPLATE-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GS_TEMPLATE-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SGS_TEMPLATE-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6426</TotalTime>
  <Words>675</Words>
  <Application>Microsoft Office PowerPoint</Application>
  <PresentationFormat>A4 Paper (210x297 mm)</PresentationFormat>
  <Paragraphs>87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SGS-EXPANDED</vt:lpstr>
      <vt:lpstr>Trends in Single-use BIOPROCESSING  2D BAGS Analysis</vt:lpstr>
      <vt:lpstr>PROJECT OVERVIEW</vt:lpstr>
      <vt:lpstr> summary of findings</vt:lpstr>
      <vt:lpstr>Summary of findings</vt:lpstr>
      <vt:lpstr>Summary of findings</vt:lpstr>
      <vt:lpstr>Summary of findings</vt:lpstr>
      <vt:lpstr>Summary of findings</vt:lpstr>
      <vt:lpstr>Summary of findings</vt:lpstr>
      <vt:lpstr>CONCLUSIONS</vt:lpstr>
      <vt:lpstr>MACRO TRENDS IN BIOPHARMA</vt:lpstr>
      <vt:lpstr>BIOPHARMA MARKET Growth:  Defining Growth in Single-use Bioprocessing</vt:lpstr>
      <vt:lpstr>FACILITY TRENDS</vt:lpstr>
      <vt:lpstr>New Product Development Areas of Interest (suppliers to focus development on)</vt:lpstr>
      <vt:lpstr>New Downstream processing solutions in 2014</vt:lpstr>
      <vt:lpstr>New products demanded by BioPharma Top 4 of 21</vt:lpstr>
      <vt:lpstr>Top New Technologies vendors working on 2011-2014</vt:lpstr>
      <vt:lpstr>About BioPlan Associates, Inc.</vt:lpstr>
    </vt:vector>
  </TitlesOfParts>
  <Company>SGS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florent_hediard</dc:creator>
  <cp:lastModifiedBy>abc</cp:lastModifiedBy>
  <cp:revision>266</cp:revision>
  <cp:lastPrinted>2002-03-27T12:30:06Z</cp:lastPrinted>
  <dcterms:created xsi:type="dcterms:W3CDTF">2011-01-06T17:01:03Z</dcterms:created>
  <dcterms:modified xsi:type="dcterms:W3CDTF">2015-05-12T21:44:24Z</dcterms:modified>
  <cp:category>Microsoft Office/PowerPoint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100.000000000000</vt:lpwstr>
  </property>
  <property fmtid="{D5CDD505-2E9C-101B-9397-08002B2CF9AE}" pid="3" name="Language">
    <vt:lpwstr>English</vt:lpwstr>
  </property>
  <property fmtid="{D5CDD505-2E9C-101B-9397-08002B2CF9AE}" pid="4" name="BusinessFunction">
    <vt:lpwstr>Global</vt:lpwstr>
  </property>
  <property fmtid="{D5CDD505-2E9C-101B-9397-08002B2CF9AE}" pid="5" name="Country">
    <vt:lpwstr>Global</vt:lpwstr>
  </property>
  <property fmtid="{D5CDD505-2E9C-101B-9397-08002B2CF9AE}" pid="6" name="Application">
    <vt:lpwstr>Presentation</vt:lpwstr>
  </property>
  <property fmtid="{D5CDD505-2E9C-101B-9397-08002B2CF9AE}" pid="7" name="Document Validity Period">
    <vt:lpwstr>24</vt:lpwstr>
  </property>
  <property fmtid="{D5CDD505-2E9C-101B-9397-08002B2CF9AE}" pid="8" name="Revision Reponsible">
    <vt:lpwstr>59</vt:lpwstr>
  </property>
  <property fmtid="{D5CDD505-2E9C-101B-9397-08002B2CF9AE}" pid="9" name="Target Audiences">
    <vt:lpwstr/>
  </property>
  <property fmtid="{D5CDD505-2E9C-101B-9397-08002B2CF9AE}" pid="10" name="Document Source">
    <vt:lpwstr>Made internally</vt:lpwstr>
  </property>
  <property fmtid="{D5CDD505-2E9C-101B-9397-08002B2CF9AE}" pid="11" name="_DCDateCreated">
    <vt:lpwstr>2008-12-20T00:00:00Z</vt:lpwstr>
  </property>
  <property fmtid="{D5CDD505-2E9C-101B-9397-08002B2CF9AE}" pid="12" name="Document Status">
    <vt:lpwstr>Active</vt:lpwstr>
  </property>
  <property fmtid="{D5CDD505-2E9C-101B-9397-08002B2CF9AE}" pid="13" name="ContentType">
    <vt:lpwstr>SGS Template</vt:lpwstr>
  </property>
  <property fmtid="{D5CDD505-2E9C-101B-9397-08002B2CF9AE}" pid="14" name="Revision Date">
    <vt:lpwstr>2009-02-03T00:00:00Z</vt:lpwstr>
  </property>
  <property fmtid="{D5CDD505-2E9C-101B-9397-08002B2CF9AE}" pid="15" name="Business-Function">
    <vt:lpwstr>Corporate Communications</vt:lpwstr>
  </property>
  <property fmtid="{D5CDD505-2E9C-101B-9397-08002B2CF9AE}" pid="16" name="display_urn:schemas-microsoft-com:office:office#Revision_x0020_Reponsible">
    <vt:lpwstr>Francoise Rein</vt:lpwstr>
  </property>
  <property fmtid="{D5CDD505-2E9C-101B-9397-08002B2CF9AE}" pid="17" name="Type of use - Sensitivity">
    <vt:lpwstr>Internal use</vt:lpwstr>
  </property>
  <property fmtid="{D5CDD505-2E9C-101B-9397-08002B2CF9AE}" pid="18" name="Template Type">
    <vt:lpwstr>Presentation</vt:lpwstr>
  </property>
  <property fmtid="{D5CDD505-2E9C-101B-9397-08002B2CF9AE}" pid="19" name="Audience1">
    <vt:lpwstr>All SGS</vt:lpwstr>
  </property>
  <property fmtid="{D5CDD505-2E9C-101B-9397-08002B2CF9AE}" pid="20" name="ContentTypeId">
    <vt:lpwstr>0x010100694E36D61CA60549971F4841AEA2C2160600D0B140A7CDF80C4DBEE8322864A1CF53</vt:lpwstr>
  </property>
  <property fmtid="{D5CDD505-2E9C-101B-9397-08002B2CF9AE}" pid="21" name="Paper Format">
    <vt:lpwstr>A4 (210mm x 297mm)</vt:lpwstr>
  </property>
</Properties>
</file>